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</p:sldIdLst>
  <p:sldSz cy="5143500" cx="9144000"/>
  <p:notesSz cx="6858000" cy="9144000"/>
  <p:embeddedFontLst>
    <p:embeddedFont>
      <p:font typeface="Raleway"/>
      <p:regular r:id="rId22"/>
      <p:bold r:id="rId23"/>
      <p:italic r:id="rId24"/>
      <p:boldItalic r:id="rId25"/>
    </p:embeddedFont>
    <p:embeddedFont>
      <p:font typeface="Roboto"/>
      <p:regular r:id="rId26"/>
      <p:bold r:id="rId27"/>
      <p:italic r:id="rId28"/>
      <p:boldItalic r:id="rId29"/>
    </p:embeddedFont>
    <p:embeddedFont>
      <p:font typeface="Lato"/>
      <p:regular r:id="rId30"/>
      <p:bold r:id="rId31"/>
      <p:italic r:id="rId32"/>
      <p:boldItalic r:id="rId33"/>
    </p:embeddedFont>
    <p:embeddedFont>
      <p:font typeface="Merriweather"/>
      <p:regular r:id="rId34"/>
      <p:bold r:id="rId35"/>
      <p:italic r:id="rId36"/>
      <p:boldItalic r:id="rId3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font" Target="fonts/Raleway-regular.fntdata"/><Relationship Id="rId21" Type="http://schemas.openxmlformats.org/officeDocument/2006/relationships/slide" Target="slides/slide16.xml"/><Relationship Id="rId24" Type="http://schemas.openxmlformats.org/officeDocument/2006/relationships/font" Target="fonts/Raleway-italic.fntdata"/><Relationship Id="rId23" Type="http://schemas.openxmlformats.org/officeDocument/2006/relationships/font" Target="fonts/Raleway-bold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Roboto-regular.fntdata"/><Relationship Id="rId25" Type="http://schemas.openxmlformats.org/officeDocument/2006/relationships/font" Target="fonts/Raleway-boldItalic.fntdata"/><Relationship Id="rId28" Type="http://schemas.openxmlformats.org/officeDocument/2006/relationships/font" Target="fonts/Roboto-italic.fntdata"/><Relationship Id="rId27" Type="http://schemas.openxmlformats.org/officeDocument/2006/relationships/font" Target="fonts/Roboto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oboto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bold.fntdata"/><Relationship Id="rId30" Type="http://schemas.openxmlformats.org/officeDocument/2006/relationships/font" Target="fonts/Lato-regular.fntdata"/><Relationship Id="rId11" Type="http://schemas.openxmlformats.org/officeDocument/2006/relationships/slide" Target="slides/slide6.xml"/><Relationship Id="rId33" Type="http://schemas.openxmlformats.org/officeDocument/2006/relationships/font" Target="fonts/Lato-boldItalic.fntdata"/><Relationship Id="rId10" Type="http://schemas.openxmlformats.org/officeDocument/2006/relationships/slide" Target="slides/slide5.xml"/><Relationship Id="rId32" Type="http://schemas.openxmlformats.org/officeDocument/2006/relationships/font" Target="fonts/Lato-italic.fntdata"/><Relationship Id="rId13" Type="http://schemas.openxmlformats.org/officeDocument/2006/relationships/slide" Target="slides/slide8.xml"/><Relationship Id="rId35" Type="http://schemas.openxmlformats.org/officeDocument/2006/relationships/font" Target="fonts/Merriweather-bold.fntdata"/><Relationship Id="rId12" Type="http://schemas.openxmlformats.org/officeDocument/2006/relationships/slide" Target="slides/slide7.xml"/><Relationship Id="rId34" Type="http://schemas.openxmlformats.org/officeDocument/2006/relationships/font" Target="fonts/Merriweather-regular.fntdata"/><Relationship Id="rId15" Type="http://schemas.openxmlformats.org/officeDocument/2006/relationships/slide" Target="slides/slide10.xml"/><Relationship Id="rId37" Type="http://schemas.openxmlformats.org/officeDocument/2006/relationships/font" Target="fonts/Merriweather-boldItalic.fntdata"/><Relationship Id="rId14" Type="http://schemas.openxmlformats.org/officeDocument/2006/relationships/slide" Target="slides/slide9.xml"/><Relationship Id="rId36" Type="http://schemas.openxmlformats.org/officeDocument/2006/relationships/font" Target="fonts/Merriweather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ce03896e6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ce03896e6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7ce03896e6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7ce03896e6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7ce03896e6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7ce03896e6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7ce03896e6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7ce03896e6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7ce03896e6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7ce03896e6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1f88252dc4_0_1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1f88252dc4_0_1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1f88252dc4_0_15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7" name="Google Shape;237;g1f88252dc4_0_15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f88252dc4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f88252dc4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1f88252dc4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1f88252dc4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7ce03896e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7ce03896e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f88252dc4_0_2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f88252dc4_0_2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7ce03896e6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7ce03896e6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ce03896e6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ce03896e6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7ce03896e6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7ce03896e6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7ce03896e6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7ce03896e6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Relationship Id="rId5" Type="http://schemas.openxmlformats.org/officeDocument/2006/relationships/slide" Target="/ppt/slides/slide2.xml"/><Relationship Id="rId6" Type="http://schemas.openxmlformats.org/officeDocument/2006/relationships/slide" Target="/ppt/slides/slide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/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/>
          <p:nvPr>
            <p:ph hasCustomPrompt="1" type="title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/>
          <p:nvPr>
            <p:ph idx="1" type="body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OC">
  <p:cSld name="SECTION_HEADER_1">
    <p:bg>
      <p:bgPr>
        <a:solidFill>
          <a:schemeClr val="dk1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 txBox="1"/>
          <p:nvPr>
            <p:ph type="title"/>
          </p:nvPr>
        </p:nvSpPr>
        <p:spPr>
          <a:xfrm>
            <a:off x="1308150" y="1318650"/>
            <a:ext cx="71100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600"/>
              <a:buNone/>
              <a:defRPr sz="2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62" name="Google Shape;62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63" name="Google Shape;63;p13"/>
          <p:cNvSpPr txBox="1"/>
          <p:nvPr/>
        </p:nvSpPr>
        <p:spPr>
          <a:xfrm>
            <a:off x="226550" y="78500"/>
            <a:ext cx="998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Confidential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4" name="Google Shape;64;p13"/>
          <p:cNvSpPr txBox="1"/>
          <p:nvPr/>
        </p:nvSpPr>
        <p:spPr>
          <a:xfrm>
            <a:off x="1296767" y="78500"/>
            <a:ext cx="21006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Customized for </a:t>
            </a:r>
            <a:r>
              <a:rPr b="1"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Lorem Ipsum LLC</a:t>
            </a:r>
            <a:endParaRPr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65" name="Google Shape;65;p13"/>
          <p:cNvSpPr txBox="1"/>
          <p:nvPr/>
        </p:nvSpPr>
        <p:spPr>
          <a:xfrm>
            <a:off x="8213935" y="78500"/>
            <a:ext cx="7059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6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Version 1.0</a:t>
            </a:r>
            <a:endParaRPr b="1" sz="6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1">
  <p:cSld name="SECTION_HEADER_2">
    <p:bg>
      <p:bgPr>
        <a:solidFill>
          <a:srgbClr val="434343"/>
        </a:solid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7" name="Google Shape;67;p1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8" name="Google Shape;68;p1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0" name="Google Shape;70;p1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" name="Google Shape;7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72" name="Google Shape;72;p14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3" name="Google Shape;73;p14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" name="Google Shape;74;p14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" name="Google Shape;75;p14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_alt2">
  <p:cSld name="TITLE_AND_BODY_1_1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31891705.jpg" id="77" name="Google Shape;77;p15"/>
          <p:cNvPicPr preferRelativeResize="0"/>
          <p:nvPr/>
        </p:nvPicPr>
        <p:blipFill rotWithShape="1">
          <a:blip r:embed="rId2">
            <a:alphaModFix/>
          </a:blip>
          <a:srcRect b="11971" l="0" r="0" t="11971"/>
          <a:stretch/>
        </p:blipFill>
        <p:spPr>
          <a:xfrm>
            <a:off x="0" y="487825"/>
            <a:ext cx="9143999" cy="4655673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rgbClr val="FFFFFF"/>
                </a:solidFill>
              </a:defRPr>
            </a:lvl1pPr>
            <a:lvl2pPr lvl="1" rtl="0">
              <a:buNone/>
              <a:defRPr>
                <a:solidFill>
                  <a:srgbClr val="FFFFFF"/>
                </a:solidFill>
              </a:defRPr>
            </a:lvl2pPr>
            <a:lvl3pPr lvl="2" rtl="0">
              <a:buNone/>
              <a:defRPr>
                <a:solidFill>
                  <a:srgbClr val="FFFFFF"/>
                </a:solidFill>
              </a:defRPr>
            </a:lvl3pPr>
            <a:lvl4pPr lvl="3" rtl="0">
              <a:buNone/>
              <a:defRPr>
                <a:solidFill>
                  <a:srgbClr val="FFFFFF"/>
                </a:solidFill>
              </a:defRPr>
            </a:lvl4pPr>
            <a:lvl5pPr lvl="4" rtl="0">
              <a:buNone/>
              <a:defRPr>
                <a:solidFill>
                  <a:srgbClr val="FFFFFF"/>
                </a:solidFill>
              </a:defRPr>
            </a:lvl5pPr>
            <a:lvl6pPr lvl="5" rtl="0">
              <a:buNone/>
              <a:defRPr>
                <a:solidFill>
                  <a:srgbClr val="FFFFFF"/>
                </a:solidFill>
              </a:defRPr>
            </a:lvl6pPr>
            <a:lvl7pPr lvl="6" rtl="0">
              <a:buNone/>
              <a:defRPr>
                <a:solidFill>
                  <a:srgbClr val="FFFFFF"/>
                </a:solidFill>
              </a:defRPr>
            </a:lvl7pPr>
            <a:lvl8pPr lvl="7" rtl="0">
              <a:buNone/>
              <a:defRPr>
                <a:solidFill>
                  <a:srgbClr val="FFFFFF"/>
                </a:solidFill>
              </a:defRPr>
            </a:lvl8pPr>
            <a:lvl9pPr lvl="8" rtl="0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0" name="Google Shape;80;p15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1" name="Google Shape;81;p15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" name="Google Shape;82;p15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" name="Google Shape;83;p15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Google Shape;84;p15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ody only">
  <p:cSld name="TITLE_AND_BODY_1_2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" name="Google Shape;87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88" name="Google Shape;88;p16">
            <a:hlinkClick action="ppaction://hlinksldjump" r:id="rId2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6">
            <a:hlinkClick action="ppaction://hlinksldjump" r:id="rId3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" name="Google Shape;90;p16">
            <a:hlinkClick action="ppaction://hlinksldjump" r:id="rId4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" name="Google Shape;91;p16">
            <a:hlinkClick action="ppaction://hlinksldjump" r:id="rId5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2" name="Google Shape;92;p16"/>
          <p:cNvSpPr txBox="1"/>
          <p:nvPr>
            <p:ph idx="1" type="body"/>
          </p:nvPr>
        </p:nvSpPr>
        <p:spPr>
          <a:xfrm>
            <a:off x="729450" y="1068650"/>
            <a:ext cx="7688700" cy="103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_alt1">
  <p:cSld name="TITLE_1">
    <p:bg>
      <p:bgPr>
        <a:solidFill>
          <a:schemeClr val="lt2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hutterstock_429987889_edited.jpg" id="94" name="Google Shape;94;p17"/>
          <p:cNvPicPr preferRelativeResize="0"/>
          <p:nvPr/>
        </p:nvPicPr>
        <p:blipFill rotWithShape="1">
          <a:blip r:embed="rId2">
            <a:alphaModFix/>
          </a:blip>
          <a:srcRect b="23591" l="0" r="0" t="21799"/>
          <a:stretch/>
        </p:blipFill>
        <p:spPr>
          <a:xfrm>
            <a:off x="0" y="487825"/>
            <a:ext cx="9144000" cy="465567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6" name="Google Shape;96;p1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7" name="Google Shape;97;p1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9" name="Google Shape;99;p17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None/>
              <a:defRPr sz="4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0" name="Google Shape;100;p17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01" name="Google Shape;101;p1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  <p:sp>
        <p:nvSpPr>
          <p:cNvPr id="102" name="Google Shape;102;p17">
            <a:hlinkClick action="ppaction://hlinksldjump" r:id="rId3"/>
          </p:cNvPr>
          <p:cNvSpPr/>
          <p:nvPr/>
        </p:nvSpPr>
        <p:spPr>
          <a:xfrm>
            <a:off x="8280450" y="0"/>
            <a:ext cx="863400" cy="454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3" name="Google Shape;103;p17">
            <a:hlinkClick action="ppaction://hlinksldjump" r:id="rId4"/>
          </p:cNvPr>
          <p:cNvCxnSpPr/>
          <p:nvPr/>
        </p:nvCxnSpPr>
        <p:spPr>
          <a:xfrm>
            <a:off x="8598817" y="216350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4" name="Google Shape;104;p17">
            <a:hlinkClick action="ppaction://hlinksldjump" r:id="rId5"/>
          </p:cNvPr>
          <p:cNvCxnSpPr/>
          <p:nvPr/>
        </p:nvCxnSpPr>
        <p:spPr>
          <a:xfrm>
            <a:off x="8598817" y="250138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5" name="Google Shape;105;p17">
            <a:hlinkClick action="ppaction://hlinksldjump" r:id="rId6"/>
          </p:cNvPr>
          <p:cNvCxnSpPr/>
          <p:nvPr/>
        </p:nvCxnSpPr>
        <p:spPr>
          <a:xfrm>
            <a:off x="8598817" y="283925"/>
            <a:ext cx="216300" cy="0"/>
          </a:xfrm>
          <a:prstGeom prst="straightConnector1">
            <a:avLst/>
          </a:prstGeom>
          <a:noFill/>
          <a:ln cap="flat" cmpd="sng" w="9525">
            <a:solidFill>
              <a:srgbClr val="B7B7B7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3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rect b="b" l="l" r="r" t="t"/>
            <a:pathLst>
              <a:path extrusionOk="0" h="175924" w="36577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/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rect b="b" l="l" r="r" t="t"/>
            <a:pathLst>
              <a:path extrusionOk="0" h="175975" w="172545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rect b="b" l="l" r="r" t="t"/>
            <a:pathLst>
              <a:path extrusionOk="0" h="175824" w="172676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/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4"/>
          <p:cNvSpPr txBox="1"/>
          <p:nvPr>
            <p:ph idx="1" type="body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" name="Google Shape;28;p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9" name="Google Shape;29;p5"/>
          <p:cNvSpPr txBox="1"/>
          <p:nvPr>
            <p:ph idx="1" type="body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1" name="Google Shape;31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7"/>
          <p:cNvSpPr txBox="1"/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0" name="Google Shape;4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/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43" name="Google Shape;4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accent1"/>
                </a:solidFill>
              </a:defRPr>
            </a:lvl1pPr>
            <a:lvl2pPr lvl="1" rtl="0">
              <a:buNone/>
              <a:defRPr>
                <a:solidFill>
                  <a:schemeClr val="accent1"/>
                </a:solidFill>
              </a:defRPr>
            </a:lvl2pPr>
            <a:lvl3pPr lvl="2" rtl="0">
              <a:buNone/>
              <a:defRPr>
                <a:solidFill>
                  <a:schemeClr val="accent1"/>
                </a:solidFill>
              </a:defRPr>
            </a:lvl3pPr>
            <a:lvl4pPr lvl="3" rtl="0">
              <a:buNone/>
              <a:defRPr>
                <a:solidFill>
                  <a:schemeClr val="accent1"/>
                </a:solidFill>
              </a:defRPr>
            </a:lvl4pPr>
            <a:lvl5pPr lvl="4" rtl="0">
              <a:buNone/>
              <a:defRPr>
                <a:solidFill>
                  <a:schemeClr val="accent1"/>
                </a:solidFill>
              </a:defRPr>
            </a:lvl5pPr>
            <a:lvl6pPr lvl="5" rtl="0">
              <a:buNone/>
              <a:defRPr>
                <a:solidFill>
                  <a:schemeClr val="accent1"/>
                </a:solidFill>
              </a:defRPr>
            </a:lvl6pPr>
            <a:lvl7pPr lvl="6" rtl="0">
              <a:buNone/>
              <a:defRPr>
                <a:solidFill>
                  <a:schemeClr val="accent1"/>
                </a:solidFill>
              </a:defRPr>
            </a:lvl7pPr>
            <a:lvl8pPr lvl="7" rtl="0">
              <a:buNone/>
              <a:defRPr>
                <a:solidFill>
                  <a:schemeClr val="accent1"/>
                </a:solidFill>
              </a:defRPr>
            </a:lvl8pPr>
            <a:lvl9pPr lvl="8" rtl="0">
              <a:buNone/>
              <a:defRPr>
                <a:solidFill>
                  <a:schemeClr val="accen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9"/>
          <p:cNvSpPr txBox="1"/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" type="subTitle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48" name="Google Shape;48;p9"/>
          <p:cNvSpPr txBox="1"/>
          <p:nvPr>
            <p:ph idx="2" type="body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10"/>
          <p:cNvSpPr txBox="1"/>
          <p:nvPr>
            <p:ph idx="1" type="body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/>
        </p:txBody>
      </p:sp>
      <p:sp>
        <p:nvSpPr>
          <p:cNvPr id="53" name="Google Shape;5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paradigm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9845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9845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9845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9845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29845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29845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29845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29845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github.com/lingjiangj/Commercial-Airings-Analysis-for-Alphonso-Job-Application/blob/master/data%20analysis.Rmd" TargetMode="Externa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4.xml"/><Relationship Id="rId5" Type="http://schemas.openxmlformats.org/officeDocument/2006/relationships/slide" Target="/ppt/slides/slide5.xml"/><Relationship Id="rId6" Type="http://schemas.openxmlformats.org/officeDocument/2006/relationships/slide" Target="/ppt/slides/slide6.xml"/><Relationship Id="rId7" Type="http://schemas.openxmlformats.org/officeDocument/2006/relationships/slide" Target="/ppt/slides/slide6.xml"/><Relationship Id="rId8" Type="http://schemas.openxmlformats.org/officeDocument/2006/relationships/slide" Target="/ppt/slides/slide15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hyperlink" Target="https://en.wikipedia.org/wiki/Touchscreen" TargetMode="External"/><Relationship Id="rId4" Type="http://schemas.openxmlformats.org/officeDocument/2006/relationships/hyperlink" Target="https://en.wikipedia.org/wiki/Personal_computer" TargetMode="External"/><Relationship Id="rId5" Type="http://schemas.openxmlformats.org/officeDocument/2006/relationships/hyperlink" Target="https://en.wikipedia.org/wiki/Whiteboard" TargetMode="External"/><Relationship Id="rId6" Type="http://schemas.openxmlformats.org/officeDocument/2006/relationships/hyperlink" Target="https://en.wikipedia.org/wiki/Microsoft" TargetMode="External"/><Relationship Id="rId7" Type="http://schemas.openxmlformats.org/officeDocument/2006/relationships/hyperlink" Target="https://en.wikipedia.org/wiki/Apple_Inc.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insights.alphonso.tv/commercial/3952688-Microsoft-Surface?et=2020-01-23&amp;n=a&amp;st=2019-10-01" TargetMode="External"/><Relationship Id="rId4" Type="http://schemas.openxmlformats.org/officeDocument/2006/relationships/hyperlink" Target="https://insights.alphonso.tv/commercial/4013130-Apple-iPad-%22Make-Someone's-Holiday%22?et=2020-01-23&amp;n=a&amp;st=2019-10-01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8"/>
          <p:cNvPicPr preferRelativeResize="0"/>
          <p:nvPr/>
        </p:nvPicPr>
        <p:blipFill>
          <a:blip r:embed="rId3">
            <a:alphaModFix amt="7000"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  <a:effectLst>
            <a:reflection blurRad="0" dir="5400000" dist="38100" endA="0" endPos="65000" fadeDir="5400012" kx="0" rotWithShape="0" algn="bl" stA="19000" stPos="0" sy="-100000" ky="0"/>
          </a:effectLst>
        </p:spPr>
      </p:pic>
      <p:sp>
        <p:nvSpPr>
          <p:cNvPr id="111" name="Google Shape;111;p18"/>
          <p:cNvSpPr txBox="1"/>
          <p:nvPr>
            <p:ph type="ctrTitle"/>
          </p:nvPr>
        </p:nvSpPr>
        <p:spPr>
          <a:xfrm>
            <a:off x="83100" y="692125"/>
            <a:ext cx="7725900" cy="12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Microsoft Surface &amp; Apple iPad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000000"/>
                </a:solidFill>
              </a:rPr>
              <a:t>Commercial Airings Analysis</a:t>
            </a:r>
            <a:endParaRPr/>
          </a:p>
        </p:txBody>
      </p:sp>
      <p:sp>
        <p:nvSpPr>
          <p:cNvPr id="112" name="Google Shape;112;p18"/>
          <p:cNvSpPr txBox="1"/>
          <p:nvPr>
            <p:ph idx="1" type="subTitle"/>
          </p:nvPr>
        </p:nvSpPr>
        <p:spPr>
          <a:xfrm>
            <a:off x="6838325" y="4034610"/>
            <a:ext cx="4242600" cy="73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>
                <a:solidFill>
                  <a:srgbClr val="FFFFFF"/>
                </a:solidFill>
                <a:latin typeface="Merriweather"/>
                <a:ea typeface="Merriweather"/>
                <a:cs typeface="Merriweather"/>
                <a:sym typeface="Merriweather"/>
              </a:rPr>
              <a:t>Ling Jiang </a:t>
            </a:r>
            <a:endParaRPr sz="2000">
              <a:solidFill>
                <a:srgbClr val="FFFFFF"/>
              </a:solidFill>
              <a:latin typeface="Merriweather"/>
              <a:ea typeface="Merriweather"/>
              <a:cs typeface="Merriweather"/>
              <a:sym typeface="Merriweather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7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 by Networks</a:t>
            </a:r>
            <a:endParaRPr/>
          </a:p>
        </p:txBody>
      </p:sp>
      <p:sp>
        <p:nvSpPr>
          <p:cNvPr id="195" name="Google Shape;195;p27"/>
          <p:cNvSpPr txBox="1"/>
          <p:nvPr/>
        </p:nvSpPr>
        <p:spPr>
          <a:xfrm>
            <a:off x="431125" y="3908400"/>
            <a:ext cx="7907100" cy="86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NBC is the most expensive network for both products. 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Apple iPad has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higher airing price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, even though it invests less networks than Microsoft Surface.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6" name="Google Shape;19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8150" y="1312075"/>
            <a:ext cx="3580743" cy="220983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8600" y="1353225"/>
            <a:ext cx="3514086" cy="21686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8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Trends in Weekdays</a:t>
            </a:r>
            <a:endParaRPr/>
          </a:p>
        </p:txBody>
      </p:sp>
      <p:sp>
        <p:nvSpPr>
          <p:cNvPr id="203" name="Google Shape;203;p28"/>
          <p:cNvSpPr txBox="1"/>
          <p:nvPr/>
        </p:nvSpPr>
        <p:spPr>
          <a:xfrm>
            <a:off x="5596225" y="1857075"/>
            <a:ext cx="3043800" cy="22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Apple iPad commercial airs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most on Wednesday.</a:t>
            </a:r>
            <a:endParaRPr b="1" sz="1600" u="sng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Microsoft Surface commercial airs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most on Sunday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/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Microsoft Surface targets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those with working ages more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28"/>
          <p:cNvPicPr preferRelativeResize="0"/>
          <p:nvPr/>
        </p:nvPicPr>
        <p:blipFill rotWithShape="1">
          <a:blip r:embed="rId3">
            <a:alphaModFix/>
          </a:blip>
          <a:srcRect b="0" l="0" r="20998" t="0"/>
          <a:stretch/>
        </p:blipFill>
        <p:spPr>
          <a:xfrm>
            <a:off x="311725" y="1589150"/>
            <a:ext cx="4429350" cy="3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Trends in Hours</a:t>
            </a:r>
            <a:endParaRPr/>
          </a:p>
        </p:txBody>
      </p:sp>
      <p:sp>
        <p:nvSpPr>
          <p:cNvPr id="210" name="Google Shape;210;p29"/>
          <p:cNvSpPr txBox="1"/>
          <p:nvPr/>
        </p:nvSpPr>
        <p:spPr>
          <a:xfrm>
            <a:off x="5446825" y="166775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The number of airs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increases from 17 and reaches the peak at 22.</a:t>
            </a:r>
            <a:endParaRPr b="1" sz="1600" u="sng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Apple iPad commercial has two airing peaks at night (at 20 and 22).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Microsoft Surface reaches the peak at 21.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1" name="Google Shape;211;p29"/>
          <p:cNvPicPr preferRelativeResize="0"/>
          <p:nvPr/>
        </p:nvPicPr>
        <p:blipFill rotWithShape="1">
          <a:blip r:embed="rId3">
            <a:alphaModFix/>
          </a:blip>
          <a:srcRect b="0" l="0" r="21141" t="0"/>
          <a:stretch/>
        </p:blipFill>
        <p:spPr>
          <a:xfrm>
            <a:off x="89525" y="1463125"/>
            <a:ext cx="4752176" cy="3551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Trends in Cost by Weekdays </a:t>
            </a:r>
            <a:endParaRPr/>
          </a:p>
        </p:txBody>
      </p:sp>
      <p:sp>
        <p:nvSpPr>
          <p:cNvPr id="217" name="Google Shape;217;p30"/>
          <p:cNvSpPr txBox="1"/>
          <p:nvPr/>
        </p:nvSpPr>
        <p:spPr>
          <a:xfrm>
            <a:off x="5206375" y="2272050"/>
            <a:ext cx="31821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Two products have same costs trends by weekdays.</a:t>
            </a:r>
            <a:endParaRPr b="1" sz="18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8" name="Google Shape;218;p30"/>
          <p:cNvPicPr preferRelativeResize="0"/>
          <p:nvPr/>
        </p:nvPicPr>
        <p:blipFill rotWithShape="1">
          <a:blip r:embed="rId3">
            <a:alphaModFix/>
          </a:blip>
          <a:srcRect b="0" l="0" r="20942" t="0"/>
          <a:stretch/>
        </p:blipFill>
        <p:spPr>
          <a:xfrm>
            <a:off x="311725" y="1541125"/>
            <a:ext cx="4260275" cy="3325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Regression Models</a:t>
            </a:r>
            <a:endParaRPr/>
          </a:p>
        </p:txBody>
      </p:sp>
      <p:sp>
        <p:nvSpPr>
          <p:cNvPr id="224" name="Google Shape;224;p31"/>
          <p:cNvSpPr txBox="1"/>
          <p:nvPr>
            <p:ph idx="2" type="body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Using Linear Regression models to find statistical relationship between the cost of airing commercials and other variables. Since the limitation of dataset, </a:t>
            </a:r>
            <a:r>
              <a:rPr lang="en-GB"/>
              <a:t>simple linear regression with fewer variables can only be used. </a:t>
            </a:r>
            <a:r>
              <a:rPr lang="en-GB"/>
              <a:t>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The R-square from the both of the relative best model is about 0.35 with the variable Hour of Day.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-GB"/>
              <a:t>The Best Simple Linear Regression: </a:t>
            </a:r>
            <a:endParaRPr b="1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-GB"/>
              <a:t>ln(log(spend)~ + factor(`Hour Of Day`))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25" name="Google Shape;225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25" y="1770800"/>
            <a:ext cx="2071324" cy="3149649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p31"/>
          <p:cNvSpPr txBox="1"/>
          <p:nvPr/>
        </p:nvSpPr>
        <p:spPr>
          <a:xfrm>
            <a:off x="200475" y="1383325"/>
            <a:ext cx="1635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Apple iPad</a:t>
            </a:r>
            <a:endParaRPr b="1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5449" y="1746513"/>
            <a:ext cx="2144551" cy="3198232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1"/>
          <p:cNvSpPr txBox="1"/>
          <p:nvPr/>
        </p:nvSpPr>
        <p:spPr>
          <a:xfrm>
            <a:off x="2486475" y="1383325"/>
            <a:ext cx="16350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>
                <a:latin typeface="Roboto"/>
                <a:ea typeface="Roboto"/>
                <a:cs typeface="Roboto"/>
                <a:sym typeface="Roboto"/>
              </a:rPr>
              <a:t>Microsoft Surface</a:t>
            </a:r>
            <a:endParaRPr b="1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434343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Summary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980900" y="1672575"/>
            <a:ext cx="6966900" cy="311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Microsoft Surface highlights creativity and productivity;    Apple iPad highlights entertainment and </a:t>
            </a: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vigorous product images.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Microsoft Surface targets young people, especially those with working ages;  Apple iPad targets mostly college students.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"/>
              <a:buChar char="❖"/>
            </a:pPr>
            <a:r>
              <a:rPr lang="en-GB" sz="18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Please refer to the R code for this case: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https://github.com/lingjiangj/Commercial-Airings-Analysis-for-Alphonso-Job-Application/blob/master/data%20analysis.Rmd</a:t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33"/>
          <p:cNvSpPr txBox="1"/>
          <p:nvPr>
            <p:ph type="title"/>
          </p:nvPr>
        </p:nvSpPr>
        <p:spPr>
          <a:xfrm>
            <a:off x="729450" y="2056375"/>
            <a:ext cx="58875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4800">
                <a:solidFill>
                  <a:srgbClr val="FFFFFF"/>
                </a:solidFill>
              </a:rPr>
              <a:t>Thank you.</a:t>
            </a: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9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Agenda</a:t>
            </a:r>
            <a:endParaRPr/>
          </a:p>
        </p:txBody>
      </p:sp>
      <p:sp>
        <p:nvSpPr>
          <p:cNvPr id="118" name="Google Shape;118;p19"/>
          <p:cNvSpPr txBox="1"/>
          <p:nvPr/>
        </p:nvSpPr>
        <p:spPr>
          <a:xfrm>
            <a:off x="1048913" y="1510794"/>
            <a:ext cx="16077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3"/>
              </a:rPr>
              <a:t>Overview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19" name="Google Shape;119;p19">
            <a:hlinkClick action="ppaction://hlinksldjump" r:id="rId4"/>
          </p:cNvPr>
          <p:cNvSpPr txBox="1"/>
          <p:nvPr/>
        </p:nvSpPr>
        <p:spPr>
          <a:xfrm>
            <a:off x="1048927" y="2019875"/>
            <a:ext cx="25962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latin typeface="Raleway"/>
                <a:ea typeface="Raleway"/>
                <a:cs typeface="Raleway"/>
                <a:sym typeface="Raleway"/>
              </a:rPr>
              <a:t>Dataset Introduction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0" name="Google Shape;120;p19"/>
          <p:cNvSpPr txBox="1"/>
          <p:nvPr/>
        </p:nvSpPr>
        <p:spPr>
          <a:xfrm>
            <a:off x="1048913" y="2552525"/>
            <a:ext cx="21639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5"/>
              </a:rPr>
              <a:t>Dataset Review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1" name="Google Shape;121;p19">
            <a:hlinkClick action="ppaction://hlinksldjump" r:id="rId6"/>
          </p:cNvPr>
          <p:cNvSpPr txBox="1"/>
          <p:nvPr/>
        </p:nvSpPr>
        <p:spPr>
          <a:xfrm>
            <a:off x="1048913" y="3085175"/>
            <a:ext cx="2365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7"/>
              </a:rPr>
              <a:t>Analysis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9"/>
          <p:cNvSpPr txBox="1"/>
          <p:nvPr/>
        </p:nvSpPr>
        <p:spPr>
          <a:xfrm>
            <a:off x="1048913" y="3618575"/>
            <a:ext cx="2365800" cy="32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FFFFFF"/>
                </a:solidFill>
                <a:uFill>
                  <a:noFill/>
                </a:uFill>
                <a:latin typeface="Raleway"/>
                <a:ea typeface="Raleway"/>
                <a:cs typeface="Raleway"/>
                <a:sym typeface="Raleway"/>
                <a:hlinkClick action="ppaction://hlinksldjump" r:id="rId8"/>
              </a:rPr>
              <a:t>Summary</a:t>
            </a:r>
            <a:endParaRPr sz="1800">
              <a:solidFill>
                <a:srgbClr val="FFFFFF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0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Overview</a:t>
            </a:r>
            <a:endParaRPr/>
          </a:p>
        </p:txBody>
      </p:sp>
      <p:sp>
        <p:nvSpPr>
          <p:cNvPr id="128" name="Google Shape;128;p20"/>
          <p:cNvSpPr txBox="1"/>
          <p:nvPr>
            <p:ph idx="4294967295" type="body"/>
          </p:nvPr>
        </p:nvSpPr>
        <p:spPr>
          <a:xfrm>
            <a:off x="1295325" y="1850275"/>
            <a:ext cx="7122900" cy="282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400"/>
              <a:t>Microsoft Surface</a:t>
            </a:r>
            <a:r>
              <a:rPr lang="en-GB" sz="1400"/>
              <a:t> and </a:t>
            </a:r>
            <a:r>
              <a:rPr b="1" lang="en-GB" sz="1400"/>
              <a:t>Apple iPad </a:t>
            </a:r>
            <a:r>
              <a:rPr lang="en-GB" sz="1400"/>
              <a:t>are two of the most popular </a:t>
            </a:r>
            <a:r>
              <a:rPr lang="en-GB" sz="1400">
                <a:uFill>
                  <a:noFill/>
                </a:uFill>
                <a:hlinkClick r:id="rId3"/>
              </a:rPr>
              <a:t>touchscreen</a:t>
            </a:r>
            <a:r>
              <a:rPr lang="en-GB" sz="1400"/>
              <a:t>-based </a:t>
            </a:r>
            <a:r>
              <a:rPr lang="en-GB" sz="1400">
                <a:uFill>
                  <a:noFill/>
                </a:uFill>
                <a:hlinkClick r:id="rId4"/>
              </a:rPr>
              <a:t>personal computers</a:t>
            </a:r>
            <a:r>
              <a:rPr lang="en-GB" sz="1400"/>
              <a:t> and interactive </a:t>
            </a:r>
            <a:r>
              <a:rPr lang="en-GB" sz="1400">
                <a:uFill>
                  <a:noFill/>
                </a:uFill>
                <a:hlinkClick r:id="rId5"/>
              </a:rPr>
              <a:t>whiteboards</a:t>
            </a:r>
            <a:r>
              <a:rPr lang="en-GB" sz="1400"/>
              <a:t> designed and developed by </a:t>
            </a:r>
            <a:r>
              <a:rPr lang="en-GB" sz="1400">
                <a:uFill>
                  <a:noFill/>
                </a:uFill>
                <a:hlinkClick r:id="rId6"/>
              </a:rPr>
              <a:t>Microsoft</a:t>
            </a:r>
            <a:r>
              <a:rPr lang="en-GB" sz="1400"/>
              <a:t> and </a:t>
            </a:r>
            <a:r>
              <a:rPr lang="en-GB" sz="1400">
                <a:uFill>
                  <a:noFill/>
                </a:uFill>
                <a:hlinkClick r:id="rId7"/>
              </a:rPr>
              <a:t>Apple Inc</a:t>
            </a:r>
            <a:r>
              <a:rPr lang="en-GB" sz="1400"/>
              <a:t>. respectively. We are trying to generally </a:t>
            </a:r>
            <a:r>
              <a:rPr lang="en-GB" sz="1400"/>
              <a:t>differentiate</a:t>
            </a:r>
            <a:r>
              <a:rPr lang="en-GB" sz="1400"/>
              <a:t> these two products in the following ways based on their commercial airings data.</a:t>
            </a:r>
            <a:endParaRPr sz="1400"/>
          </a:p>
          <a:p>
            <a:pPr indent="-317500" lvl="0" marL="457200" rtl="0" algn="l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Target customers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Product features</a:t>
            </a:r>
            <a:endParaRPr sz="1400"/>
          </a:p>
          <a:p>
            <a:pPr indent="0" lvl="0" marL="45720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1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Introduction</a:t>
            </a:r>
            <a:endParaRPr/>
          </a:p>
        </p:txBody>
      </p:sp>
      <p:sp>
        <p:nvSpPr>
          <p:cNvPr id="134" name="Google Shape;134;p21"/>
          <p:cNvSpPr txBox="1"/>
          <p:nvPr/>
        </p:nvSpPr>
        <p:spPr>
          <a:xfrm>
            <a:off x="1077100" y="1676400"/>
            <a:ext cx="72645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-GB" sz="1200">
                <a:solidFill>
                  <a:srgbClr val="595959"/>
                </a:solidFill>
              </a:rPr>
              <a:t>Commercial Airing</a:t>
            </a:r>
            <a:r>
              <a:rPr lang="en-GB" sz="1200">
                <a:solidFill>
                  <a:srgbClr val="595959"/>
                </a:solidFill>
              </a:rPr>
              <a:t> Data of two products from October 2019 to December 2019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-GB" sz="1200">
                <a:solidFill>
                  <a:srgbClr val="595959"/>
                </a:solidFill>
              </a:rPr>
              <a:t>Dataset includes: Id, Title, Brand, Product, Category, Network, Network Type, Show, Date, Time, Pod Position, Dayparts, Duration, EQ Units, Spend($), Broadcast Year, Broadcast Month, Broadcast Week, Day of Week, Hour of Day, Time Zone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-GB" sz="1200">
                <a:solidFill>
                  <a:srgbClr val="595959"/>
                </a:solidFill>
              </a:rPr>
              <a:t>Microsoft Surface commercial lasts 30 seconds, while Apple iPad commercial lasts 60 seconds</a:t>
            </a:r>
            <a:endParaRPr sz="1200">
              <a:solidFill>
                <a:srgbClr val="595959"/>
              </a:solidFill>
            </a:endParaRPr>
          </a:p>
          <a:p>
            <a:pPr indent="-3048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200"/>
              <a:buChar char="●"/>
            </a:pPr>
            <a:r>
              <a:rPr lang="en-GB" sz="1200">
                <a:solidFill>
                  <a:srgbClr val="595959"/>
                </a:solidFill>
              </a:rPr>
              <a:t>Data Source: 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</a:rPr>
              <a:t>Microsoft Surface: </a:t>
            </a:r>
            <a:r>
              <a:rPr lang="en-GB" sz="1200" u="sng">
                <a:solidFill>
                  <a:schemeClr val="hlink"/>
                </a:solidFill>
                <a:hlinkClick r:id="rId3"/>
              </a:rPr>
              <a:t>https://insights.alphonso.tv/commercial/3952688-Microsoft-Surface?et=2020-01-23&amp;n=a&amp;st=2019-10-01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595959"/>
                </a:solidFill>
              </a:rPr>
              <a:t>Apple iPad: </a:t>
            </a:r>
            <a:r>
              <a:rPr lang="en-GB" sz="1200" u="sng">
                <a:solidFill>
                  <a:schemeClr val="hlink"/>
                </a:solidFill>
                <a:hlinkClick r:id="rId4"/>
              </a:rPr>
              <a:t>https://insights.alphonso.tv/commercial/4013130-Apple-iPad-%22Make-Someone's-Holiday%22?et=2020-01-23&amp;n=a&amp;st=2019-10-01</a:t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  <a:p>
            <a:pPr indent="0" lvl="0" marL="45720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2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2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Dataset Review</a:t>
            </a:r>
            <a:endParaRPr/>
          </a:p>
        </p:txBody>
      </p:sp>
      <p:sp>
        <p:nvSpPr>
          <p:cNvPr id="140" name="Google Shape;140;p22"/>
          <p:cNvSpPr txBox="1"/>
          <p:nvPr>
            <p:ph idx="1" type="body"/>
          </p:nvPr>
        </p:nvSpPr>
        <p:spPr>
          <a:xfrm>
            <a:off x="387925" y="1373150"/>
            <a:ext cx="28035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</a:rPr>
              <a:t>Microsoft Surface 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141" name="Google Shape;141;p22"/>
          <p:cNvSpPr txBox="1"/>
          <p:nvPr>
            <p:ph idx="1" type="body"/>
          </p:nvPr>
        </p:nvSpPr>
        <p:spPr>
          <a:xfrm>
            <a:off x="3052625" y="1373150"/>
            <a:ext cx="2041800" cy="44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en-GB" sz="1800">
                <a:solidFill>
                  <a:srgbClr val="000000"/>
                </a:solidFill>
              </a:rPr>
              <a:t>Apple iPad </a:t>
            </a:r>
            <a:endParaRPr b="1" sz="1800">
              <a:solidFill>
                <a:srgbClr val="000000"/>
              </a:solidFill>
            </a:endParaRPr>
          </a:p>
        </p:txBody>
      </p:sp>
      <p:grpSp>
        <p:nvGrpSpPr>
          <p:cNvPr id="142" name="Google Shape;142;p22"/>
          <p:cNvGrpSpPr/>
          <p:nvPr/>
        </p:nvGrpSpPr>
        <p:grpSpPr>
          <a:xfrm>
            <a:off x="3102242" y="1898889"/>
            <a:ext cx="2230562" cy="1441897"/>
            <a:chOff x="5136825" y="2081375"/>
            <a:chExt cx="2497551" cy="1769850"/>
          </a:xfrm>
        </p:grpSpPr>
        <p:pic>
          <p:nvPicPr>
            <p:cNvPr id="143" name="Google Shape;143;p22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136825" y="2081375"/>
              <a:ext cx="2497551" cy="1769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4" name="Google Shape;144;p22"/>
            <p:cNvSpPr/>
            <p:nvPr/>
          </p:nvSpPr>
          <p:spPr>
            <a:xfrm>
              <a:off x="5660500" y="2134275"/>
              <a:ext cx="132600" cy="14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22"/>
            <p:cNvSpPr/>
            <p:nvPr/>
          </p:nvSpPr>
          <p:spPr>
            <a:xfrm>
              <a:off x="7417375" y="2134275"/>
              <a:ext cx="132600" cy="14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22"/>
            <p:cNvSpPr/>
            <p:nvPr/>
          </p:nvSpPr>
          <p:spPr>
            <a:xfrm>
              <a:off x="7284775" y="3226400"/>
              <a:ext cx="132600" cy="14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Google Shape;147;p22"/>
            <p:cNvSpPr/>
            <p:nvPr/>
          </p:nvSpPr>
          <p:spPr>
            <a:xfrm>
              <a:off x="5793100" y="3226400"/>
              <a:ext cx="132600" cy="1458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8" name="Google Shape;148;p22"/>
          <p:cNvGrpSpPr/>
          <p:nvPr/>
        </p:nvGrpSpPr>
        <p:grpSpPr>
          <a:xfrm>
            <a:off x="374532" y="1849223"/>
            <a:ext cx="2147668" cy="1511898"/>
            <a:chOff x="152400" y="1976950"/>
            <a:chExt cx="4640597" cy="3014150"/>
          </a:xfrm>
        </p:grpSpPr>
        <p:pic>
          <p:nvPicPr>
            <p:cNvPr id="149" name="Google Shape;149;p2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2400" y="1976950"/>
              <a:ext cx="4640597" cy="30141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50" name="Google Shape;150;p22"/>
            <p:cNvSpPr/>
            <p:nvPr/>
          </p:nvSpPr>
          <p:spPr>
            <a:xfrm>
              <a:off x="1207700" y="2099100"/>
              <a:ext cx="201300" cy="258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22"/>
            <p:cNvSpPr/>
            <p:nvPr/>
          </p:nvSpPr>
          <p:spPr>
            <a:xfrm>
              <a:off x="4178050" y="2099100"/>
              <a:ext cx="201300" cy="258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Google Shape;152;p22"/>
            <p:cNvSpPr/>
            <p:nvPr/>
          </p:nvSpPr>
          <p:spPr>
            <a:xfrm>
              <a:off x="3913500" y="3904900"/>
              <a:ext cx="201300" cy="258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22"/>
            <p:cNvSpPr/>
            <p:nvPr/>
          </p:nvSpPr>
          <p:spPr>
            <a:xfrm>
              <a:off x="1492350" y="3904900"/>
              <a:ext cx="201300" cy="2589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4" name="Google Shape;154;p22"/>
          <p:cNvSpPr txBox="1"/>
          <p:nvPr/>
        </p:nvSpPr>
        <p:spPr>
          <a:xfrm>
            <a:off x="301750" y="3917625"/>
            <a:ext cx="5209500" cy="98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</a:t>
            </a: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Airings is the number of times a </a:t>
            </a: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commercial</a:t>
            </a: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airs on TV.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EQ Units is the number obtained by converting the airings of a commercial into EQ units. 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Networks is the number of unique networks a commercial airs on.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* Shows is the number of shows a commercial airs on.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200">
                <a:solidFill>
                  <a:srgbClr val="999999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200">
              <a:solidFill>
                <a:srgbClr val="999999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55" name="Google Shape;155;p22"/>
          <p:cNvSpPr txBox="1"/>
          <p:nvPr/>
        </p:nvSpPr>
        <p:spPr>
          <a:xfrm>
            <a:off x="5634000" y="1847075"/>
            <a:ext cx="3237900" cy="226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During the same campaign period, the investment of Microsoft </a:t>
            </a:r>
            <a:r>
              <a:rPr b="1" lang="en-GB" sz="18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doubled</a:t>
            </a:r>
            <a:r>
              <a:rPr b="1" lang="en-GB" sz="18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that of  Apple. </a:t>
            </a:r>
            <a:endParaRPr b="1" sz="18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8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Microsoft commercials aired much more but used less Networks compared to Apple.</a:t>
            </a:r>
            <a:endParaRPr b="1" sz="18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 txBox="1"/>
          <p:nvPr/>
        </p:nvSpPr>
        <p:spPr>
          <a:xfrm>
            <a:off x="311725" y="3416975"/>
            <a:ext cx="1537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Total Cost 23.5M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7" name="Google Shape;157;p22"/>
          <p:cNvSpPr txBox="1"/>
          <p:nvPr/>
        </p:nvSpPr>
        <p:spPr>
          <a:xfrm>
            <a:off x="3041050" y="3423425"/>
            <a:ext cx="1537800" cy="25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666666"/>
                </a:solidFill>
                <a:latin typeface="Raleway"/>
                <a:ea typeface="Raleway"/>
                <a:cs typeface="Raleway"/>
                <a:sym typeface="Raleway"/>
              </a:rPr>
              <a:t>Total Cost 12.2M</a:t>
            </a:r>
            <a:endParaRPr>
              <a:solidFill>
                <a:srgbClr val="666666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3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Airings by Network - Cable &amp; Broadcast</a:t>
            </a:r>
            <a:endParaRPr/>
          </a:p>
        </p:txBody>
      </p:sp>
      <p:pic>
        <p:nvPicPr>
          <p:cNvPr id="163" name="Google Shape;16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65750" y="1447475"/>
            <a:ext cx="3612075" cy="222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1125" y="1470550"/>
            <a:ext cx="3612100" cy="22291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3"/>
          <p:cNvSpPr txBox="1"/>
          <p:nvPr/>
        </p:nvSpPr>
        <p:spPr>
          <a:xfrm>
            <a:off x="431125" y="3756000"/>
            <a:ext cx="79071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Airing network has two types, Cable and Broadcast. Broadcast is the most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common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and available to any TVs, while Cable is more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private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and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demand-driven.</a:t>
            </a:r>
            <a:endParaRPr b="1" sz="1600" u="sng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Generally, both of companies air more on NBC, TBS and AMC. 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12700" y="1392606"/>
            <a:ext cx="3933944" cy="242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4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Airings by Broadcast</a:t>
            </a:r>
            <a:endParaRPr/>
          </a:p>
        </p:txBody>
      </p:sp>
      <p:pic>
        <p:nvPicPr>
          <p:cNvPr id="172" name="Google Shape;172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2175" y="1413225"/>
            <a:ext cx="3796168" cy="234277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4"/>
          <p:cNvSpPr txBox="1"/>
          <p:nvPr/>
        </p:nvSpPr>
        <p:spPr>
          <a:xfrm>
            <a:off x="431125" y="4060800"/>
            <a:ext cx="7907100" cy="92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Compared to Microsoft Surface, Apple iPad has 3 more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Spanish-language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broadcast networks, indicating that Apple also target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Spanish-speaking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customers, and has a wider range of target market . 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5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</a:t>
            </a:r>
            <a:r>
              <a:rPr lang="en-GB"/>
              <a:t>Airings by Cable</a:t>
            </a:r>
            <a:endParaRPr/>
          </a:p>
        </p:txBody>
      </p:sp>
      <p:pic>
        <p:nvPicPr>
          <p:cNvPr id="179" name="Google Shape;17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5950" y="1425800"/>
            <a:ext cx="3357158" cy="2071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25" y="1425800"/>
            <a:ext cx="3357179" cy="2071862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5"/>
          <p:cNvSpPr txBox="1"/>
          <p:nvPr/>
        </p:nvSpPr>
        <p:spPr>
          <a:xfrm>
            <a:off x="431125" y="3679800"/>
            <a:ext cx="79071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For Cable Networks, Microsoft Surface airs most on Syfy,  Paramount Network and FXX, while Apple iPad airs most on AMC, ESPN and BBC America.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Microsoft Surface focuses more on TV shows, while Apple iPad pays more attention to sport events, news and movies.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6"/>
          <p:cNvSpPr txBox="1"/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Top 10 Airings by Shows</a:t>
            </a:r>
            <a:endParaRPr/>
          </a:p>
        </p:txBody>
      </p:sp>
      <p:sp>
        <p:nvSpPr>
          <p:cNvPr id="187" name="Google Shape;187;p26"/>
          <p:cNvSpPr txBox="1"/>
          <p:nvPr/>
        </p:nvSpPr>
        <p:spPr>
          <a:xfrm>
            <a:off x="431125" y="3679800"/>
            <a:ext cx="7907100" cy="13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More specifically, 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Microsoft iPad airs more on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 TV shows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, especially popular TV shows, in order to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expand the awareness of the product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Apple iPad airs more on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sport events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, especially college sport events, indicating that it focuses more on </a:t>
            </a:r>
            <a:r>
              <a:rPr b="1" lang="en-GB" sz="1600" u="sng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young people</a:t>
            </a:r>
            <a:r>
              <a:rPr b="1" lang="en-GB" sz="1600">
                <a:solidFill>
                  <a:srgbClr val="A64D79"/>
                </a:solidFill>
                <a:latin typeface="Lato"/>
                <a:ea typeface="Lato"/>
                <a:cs typeface="Lato"/>
                <a:sym typeface="Lato"/>
              </a:rPr>
              <a:t>, and builds a vigorous product image.</a:t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A64D79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8" name="Google Shape;18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400" y="1466062"/>
            <a:ext cx="3587050" cy="2213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73750" y="1406650"/>
            <a:ext cx="3775776" cy="23301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